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92787-B364-41DA-8C25-494162AD887B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Seite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5A5F8-FC13-4F5B-8D65-621C28574A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398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FB6B-E756-40A3-B021-39F9D55E24A2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Seite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C13C-F395-4436-9B32-9570264E7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680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17032"/>
            <a:ext cx="9162000" cy="31409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7180773" cy="6426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2013"/>
            <a:ext cx="1800200" cy="1938677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2722431" y="1844824"/>
            <a:ext cx="3954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Herzlich</a:t>
            </a:r>
            <a:r>
              <a:rPr lang="de-DE" sz="3200" b="1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Willkommen!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381328"/>
            <a:ext cx="9162000" cy="4766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3" y="5805264"/>
            <a:ext cx="3995936" cy="532277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8282637" y="6525344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Seite </a:t>
            </a:r>
            <a:fld id="{7083D0E9-5D41-4C76-B32C-18D45517A1E7}" type="slidenum">
              <a:rPr lang="de-DE" sz="11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D4-679D-47A2-8B1B-6CA37194B4B8}" type="datetime1">
              <a:rPr lang="de-DE" smtClean="0"/>
              <a:t>29.01.2019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6E5089E4-07EB-40C4-BF06-09B12BFCC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2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17032"/>
            <a:ext cx="9162000" cy="31409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7180773" cy="6426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2013"/>
            <a:ext cx="1800200" cy="1938677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2722431" y="1700808"/>
            <a:ext cx="3480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Vielen Dank für Ihr </a:t>
            </a:r>
            <a:b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Interesse.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4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DC45-45AC-484D-89FC-0559C9D215E7}" type="datetime1">
              <a:rPr lang="de-DE" smtClean="0"/>
              <a:t>29.01.2019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89E4-07EB-40C4-BF06-09B12BFCC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7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8.xls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20.emf"/><Relationship Id="rId10" Type="http://schemas.openxmlformats.org/officeDocument/2006/relationships/image" Target="../media/image12.png"/><Relationship Id="rId4" Type="http://schemas.openxmlformats.org/officeDocument/2006/relationships/package" Target="../embeddings/Microsoft_Excel_Worksheet9.xlsx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png"/><Relationship Id="rId7" Type="http://schemas.openxmlformats.org/officeDocument/2006/relationships/hyperlink" Target="https://commons.wikimedia.org/wiki/File:MJK59806_Schaden_Serbische_Ficht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creativecommons.org/licenses/by-sa/3.0/de/legalcode" TargetMode="External"/><Relationship Id="rId5" Type="http://schemas.openxmlformats.org/officeDocument/2006/relationships/hyperlink" Target="http://photo.martinkraft.com/" TargetMode="External"/><Relationship Id="rId10" Type="http://schemas.openxmlformats.org/officeDocument/2006/relationships/image" Target="../media/image11.emf"/><Relationship Id="rId4" Type="http://schemas.openxmlformats.org/officeDocument/2006/relationships/image" Target="../media/image13.png"/><Relationship Id="rId9" Type="http://schemas.openxmlformats.org/officeDocument/2006/relationships/package" Target="../embeddings/Microsoft_Excel_Worksheet4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-26894" y="3933056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3200" b="1" dirty="0">
                <a:solidFill>
                  <a:schemeClr val="bg1"/>
                </a:solidFill>
              </a:rPr>
              <a:t>Energiesparprojekt </a:t>
            </a:r>
            <a:r>
              <a:rPr lang="de-DE" altLang="de-DE" sz="3200" b="1" dirty="0" smtClean="0">
                <a:solidFill>
                  <a:schemeClr val="bg1"/>
                </a:solidFill>
              </a:rPr>
              <a:t>Bargteheide</a:t>
            </a:r>
          </a:p>
          <a:p>
            <a:pPr algn="ctr"/>
            <a:r>
              <a:rPr lang="de-DE" altLang="de-DE" sz="3200" b="1" dirty="0" smtClean="0">
                <a:solidFill>
                  <a:schemeClr val="bg1"/>
                </a:solidFill>
              </a:rPr>
              <a:t>Kopierfreie Tage</a:t>
            </a:r>
            <a:endParaRPr lang="de-DE" altLang="de-DE" sz="3200" b="1" dirty="0">
              <a:solidFill>
                <a:schemeClr val="bg1"/>
              </a:solidFill>
            </a:endParaRPr>
          </a:p>
          <a:p>
            <a:pPr algn="ctr"/>
            <a:endParaRPr lang="de-DE" altLang="de-DE" sz="3200" b="1" dirty="0">
              <a:solidFill>
                <a:srgbClr val="FF0000"/>
              </a:solidFill>
            </a:endParaRPr>
          </a:p>
          <a:p>
            <a:pPr algn="ctr"/>
            <a:r>
              <a:rPr lang="de-DE" altLang="de-DE" sz="2000" b="1" dirty="0" smtClean="0">
                <a:solidFill>
                  <a:schemeClr val="bg1"/>
                </a:solidFill>
              </a:rPr>
              <a:t>Ein Gemeinschaftsprojekt von </a:t>
            </a:r>
            <a:r>
              <a:rPr lang="de-DE" altLang="de-DE" sz="2000" b="1" dirty="0">
                <a:solidFill>
                  <a:schemeClr val="bg1"/>
                </a:solidFill>
              </a:rPr>
              <a:t>Albert-Schweitzer-Schule, Anne-Frank-Schule, 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altLang="de-DE" sz="2000" b="1" dirty="0" smtClean="0">
                <a:solidFill>
                  <a:schemeClr val="bg1"/>
                </a:solidFill>
              </a:rPr>
              <a:t>Carl-Orff-Schule</a:t>
            </a:r>
            <a:r>
              <a:rPr lang="de-DE" altLang="de-DE" sz="2000" b="1" dirty="0">
                <a:solidFill>
                  <a:schemeClr val="bg1"/>
                </a:solidFill>
              </a:rPr>
              <a:t>, Dietrich-Bonhoeffer-Schule, Emil-</a:t>
            </a:r>
            <a:r>
              <a:rPr lang="de-DE" altLang="de-DE" sz="2000" b="1" dirty="0" err="1">
                <a:solidFill>
                  <a:schemeClr val="bg1"/>
                </a:solidFill>
              </a:rPr>
              <a:t>Nolde</a:t>
            </a:r>
            <a:r>
              <a:rPr lang="de-DE" altLang="de-DE" sz="2000" b="1" dirty="0">
                <a:solidFill>
                  <a:schemeClr val="bg1"/>
                </a:solidFill>
              </a:rPr>
              <a:t>-Schule, </a:t>
            </a:r>
            <a:endParaRPr lang="de-DE" altLang="de-DE" sz="20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b="1" dirty="0" smtClean="0">
                <a:solidFill>
                  <a:schemeClr val="bg1"/>
                </a:solidFill>
              </a:rPr>
              <a:t>Gymnasium </a:t>
            </a:r>
            <a:r>
              <a:rPr lang="de-DE" altLang="de-DE" sz="2000" b="1" dirty="0" err="1">
                <a:solidFill>
                  <a:schemeClr val="bg1"/>
                </a:solidFill>
              </a:rPr>
              <a:t>Eckhorst</a:t>
            </a:r>
            <a:r>
              <a:rPr lang="de-DE" altLang="de-DE" sz="2000" b="1" dirty="0">
                <a:solidFill>
                  <a:schemeClr val="bg1"/>
                </a:solidFill>
              </a:rPr>
              <a:t>, Kopernikus Gymnasium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30.01.2019</a:t>
            </a:r>
            <a:endParaRPr lang="de-DE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Daten &amp; Fakten Kosten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393479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Es </a:t>
            </a:r>
            <a:r>
              <a:rPr lang="de-DE" b="1" dirty="0"/>
              <a:t>werden für den Papiereinkauf und den Kopierstrom in </a:t>
            </a:r>
            <a:r>
              <a:rPr lang="de-DE" b="1" dirty="0" smtClean="0"/>
              <a:t>sieben </a:t>
            </a:r>
            <a:r>
              <a:rPr lang="de-DE" b="1" dirty="0"/>
              <a:t>Schulen</a:t>
            </a:r>
          </a:p>
          <a:p>
            <a:r>
              <a:rPr lang="de-DE" b="1" dirty="0" smtClean="0"/>
              <a:t>rund </a:t>
            </a:r>
            <a:r>
              <a:rPr lang="de-DE" b="1" dirty="0"/>
              <a:t>29.000 Euro </a:t>
            </a:r>
            <a:r>
              <a:rPr lang="de-DE" b="1" dirty="0" smtClean="0"/>
              <a:t>ausgegeben.</a:t>
            </a:r>
            <a:endParaRPr lang="de-DE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72184"/>
              </p:ext>
            </p:extLst>
          </p:nvPr>
        </p:nvGraphicFramePr>
        <p:xfrm>
          <a:off x="674230" y="1628800"/>
          <a:ext cx="7726547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4" imgW="4419521" imgH="906683" progId="Excel.Sheet.12">
                  <p:embed/>
                </p:oleObj>
              </mc:Choice>
              <mc:Fallback>
                <p:oleObj name="Worksheet" r:id="rId4" imgW="4419521" imgH="906683" progId="Excel.Sheet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30" y="1628800"/>
                        <a:ext cx="7726547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6D2CE771-466F-4595-A5B5-3599193BDE5F}"/>
              </a:ext>
            </a:extLst>
          </p:cNvPr>
          <p:cNvSpPr txBox="1"/>
          <p:nvPr/>
        </p:nvSpPr>
        <p:spPr>
          <a:xfrm>
            <a:off x="7596336" y="3650104"/>
            <a:ext cx="1440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olidFill>
                  <a:srgbClr val="FF0000"/>
                </a:solidFill>
                <a:latin typeface="Bastion" pitchFamily="2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704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Einsparziel: 1 Blatt pro Schüler und Tag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0838" y="443711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Ein </a:t>
            </a:r>
            <a:r>
              <a:rPr lang="de-DE" b="1" dirty="0"/>
              <a:t>Blatt lässt sich durch mehr doppelseitige Kopien </a:t>
            </a:r>
            <a:r>
              <a:rPr lang="de-DE" b="1" dirty="0" smtClean="0"/>
              <a:t>einsparen.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Ein </a:t>
            </a:r>
            <a:r>
              <a:rPr lang="de-DE" b="1" dirty="0"/>
              <a:t>Blatt lässt sich durch einen vermehrten Einsatz von Elmo-Kameras </a:t>
            </a:r>
            <a:r>
              <a:rPr lang="de-DE" b="1" dirty="0" smtClean="0"/>
              <a:t>einsparen.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Oder </a:t>
            </a:r>
            <a:r>
              <a:rPr lang="de-DE" b="1" dirty="0"/>
              <a:t>einfach durch bewussteres </a:t>
            </a:r>
            <a:r>
              <a:rPr lang="de-DE" b="1" dirty="0" smtClean="0"/>
              <a:t>Kopieren.</a:t>
            </a:r>
            <a:endParaRPr lang="de-DE" b="1" dirty="0"/>
          </a:p>
          <a:p>
            <a:endParaRPr lang="de-DE" b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38413"/>
              </p:ext>
            </p:extLst>
          </p:nvPr>
        </p:nvGraphicFramePr>
        <p:xfrm>
          <a:off x="791146" y="1487399"/>
          <a:ext cx="6955589" cy="273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4" imgW="4419521" imgH="1737254" progId="Excel.Sheet.12">
                  <p:embed/>
                </p:oleObj>
              </mc:Choice>
              <mc:Fallback>
                <p:oleObj name="Worksheet" r:id="rId4" imgW="4419521" imgH="1737254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46" y="1487399"/>
                        <a:ext cx="6955589" cy="2733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5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Einsparziel: 1 Blatt pro Schüler und Tag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0838" y="44371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Es lohnt sich!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334260"/>
              </p:ext>
            </p:extLst>
          </p:nvPr>
        </p:nvGraphicFramePr>
        <p:xfrm>
          <a:off x="457428" y="1556792"/>
          <a:ext cx="7930995" cy="266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Worksheet" r:id="rId4" imgW="4419521" imgH="1486085" progId="Excel.Sheet.12">
                  <p:embed/>
                </p:oleObj>
              </mc:Choice>
              <mc:Fallback>
                <p:oleObj name="Worksheet" r:id="rId4" imgW="4419521" imgH="1486085" progId="Excel.Shee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28" y="1556792"/>
                        <a:ext cx="7930995" cy="2666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58E5B60-B060-4BB4-8357-EEBE1310E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265" y="4991750"/>
            <a:ext cx="1192267" cy="7889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47D09745-3C1B-47E8-9175-D6C51ABCC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989315"/>
            <a:ext cx="1187534" cy="7913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2B6D4499-BBFA-4832-87F6-E5984A30DC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19" y="4340464"/>
            <a:ext cx="918988" cy="14703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D1D41BBE-D91A-41BF-9C17-0CC2501F5C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9623" y="4928030"/>
            <a:ext cx="829294" cy="8292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832885A-9264-4DC9-87E2-F69DDBA2F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5727" y="4797359"/>
            <a:ext cx="639977" cy="95996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267370A1-C649-4406-990D-BC32988CF8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7815" y="4797359"/>
            <a:ext cx="959965" cy="95996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60EDEF4-2194-4764-AD16-BDA6E0F5AA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935" y="4957330"/>
            <a:ext cx="1199991" cy="79999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6F4DD208-DE8C-4FAE-B481-D478673F48AA}"/>
              </a:ext>
            </a:extLst>
          </p:cNvPr>
          <p:cNvSpPr txBox="1"/>
          <p:nvPr/>
        </p:nvSpPr>
        <p:spPr>
          <a:xfrm>
            <a:off x="7958313" y="4677204"/>
            <a:ext cx="959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rgbClr val="FF0000"/>
                </a:solidFill>
                <a:latin typeface="Bastion" pitchFamily="2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646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Zusammenfassung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12637" y="1124744"/>
            <a:ext cx="368775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0000"/>
                </a:solidFill>
              </a:rPr>
              <a:t>Ein </a:t>
            </a:r>
            <a:r>
              <a:rPr lang="de-DE" b="1" dirty="0">
                <a:solidFill>
                  <a:srgbClr val="000000"/>
                </a:solidFill>
              </a:rPr>
              <a:t>Blatt Papier pro Schüler/in und Tag einsparen heißt jede vierte Kopie sparen: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Dadurch können </a:t>
            </a:r>
            <a:r>
              <a:rPr lang="de-DE" b="1" dirty="0" smtClean="0">
                <a:solidFill>
                  <a:srgbClr val="000000"/>
                </a:solidFill>
              </a:rPr>
              <a:t>812.000 Blatt </a:t>
            </a:r>
            <a:r>
              <a:rPr lang="de-DE" b="1" dirty="0">
                <a:solidFill>
                  <a:srgbClr val="000000"/>
                </a:solidFill>
              </a:rPr>
              <a:t>Papier gespart, 2 große Fichtenstämme weniger gefällt,  553 Badewannen weniger Wasser verbraucht und 6.920 Euro eingespart werden.</a:t>
            </a:r>
            <a:endParaRPr lang="de-DE" b="1" baseline="-250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Lehrer/innen, Schüler/innen und die Öffentlichkeit werden für das wichtige Thema Papierverbrauch </a:t>
            </a:r>
            <a:r>
              <a:rPr lang="de-DE" b="1" dirty="0" smtClean="0">
                <a:solidFill>
                  <a:srgbClr val="000000"/>
                </a:solidFill>
              </a:rPr>
              <a:t>sensibilisiert.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83A93412-A725-4307-965D-94F067DE6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" y="3570751"/>
            <a:ext cx="2943476" cy="196035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0C7A5136-42C9-40F3-A09B-7089B8692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1" y="1460800"/>
            <a:ext cx="2933639" cy="19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11560" y="152717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altLang="de-DE" b="1" dirty="0"/>
              <a:t>Energieverbrauch in den Schulen senken </a:t>
            </a:r>
            <a:endParaRPr lang="de-DE" dirty="0" smtClean="0">
              <a:effectLst/>
              <a:cs typeface="Arial" panose="020B060402020202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 smtClean="0"/>
              <a:t>durch Verhaltensänderung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 smtClean="0"/>
              <a:t>durch Optimierung der technischen Anlagen</a:t>
            </a:r>
          </a:p>
          <a:p>
            <a:pPr lvl="1">
              <a:buClr>
                <a:srgbClr val="FF0000"/>
              </a:buClr>
            </a:pPr>
            <a:r>
              <a:rPr lang="de-DE" altLang="de-DE" dirty="0" smtClean="0"/>
              <a:t>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altLang="de-DE" b="1" dirty="0" smtClean="0"/>
              <a:t>Prämienzahlungen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altLang="de-DE" dirty="0" smtClean="0"/>
              <a:t>Schule </a:t>
            </a:r>
            <a:r>
              <a:rPr lang="de-DE" altLang="de-DE" dirty="0"/>
              <a:t>und Stadt teilen sich die </a:t>
            </a:r>
            <a:r>
              <a:rPr lang="de-DE" altLang="de-DE" dirty="0" smtClean="0"/>
              <a:t>Einsparungen</a:t>
            </a:r>
          </a:p>
          <a:p>
            <a:pPr lvl="1">
              <a:buClr>
                <a:srgbClr val="FF0000"/>
              </a:buClr>
            </a:pPr>
            <a:endParaRPr lang="de-DE" altLang="de-DE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altLang="de-DE" b="1" dirty="0"/>
              <a:t>Klimaschutz-Bewusstsein erhöhen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altLang="de-DE" dirty="0" smtClean="0"/>
          </a:p>
          <a:p>
            <a:pPr lvl="1">
              <a:buClr>
                <a:srgbClr val="FF0000"/>
              </a:buClr>
            </a:pPr>
            <a:r>
              <a:rPr lang="de-DE" dirty="0" smtClean="0">
                <a:cs typeface="Arial" panose="020B0604020202020204" pitchFamily="34" charset="0"/>
              </a:rPr>
              <a:t/>
            </a:r>
            <a:br>
              <a:rPr lang="de-DE" dirty="0" smtClean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404664"/>
            <a:ext cx="79208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Energieeinsparprojekt Bargteheide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Projektziele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11560" y="152717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0000"/>
                </a:solidFill>
              </a:rPr>
              <a:t>Sieben </a:t>
            </a:r>
            <a:r>
              <a:rPr lang="de-DE" b="1" dirty="0">
                <a:solidFill>
                  <a:srgbClr val="000000"/>
                </a:solidFill>
              </a:rPr>
              <a:t>Bargteheider Schulen reduzieren an </a:t>
            </a:r>
            <a:r>
              <a:rPr lang="de-DE" b="1" dirty="0" smtClean="0">
                <a:solidFill>
                  <a:srgbClr val="000000"/>
                </a:solidFill>
              </a:rPr>
              <a:t>drei </a:t>
            </a:r>
            <a:r>
              <a:rPr lang="de-DE" b="1" dirty="0">
                <a:solidFill>
                  <a:srgbClr val="000000"/>
                </a:solidFill>
              </a:rPr>
              <a:t>Tagen 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vom 28. bis 30.01.2019 die Kopiermenge weitestgehend. </a:t>
            </a:r>
            <a:br>
              <a:rPr lang="de-DE" b="1" dirty="0">
                <a:solidFill>
                  <a:srgbClr val="000000"/>
                </a:solidFill>
              </a:rPr>
            </a:br>
            <a:endParaRPr lang="de-DE" b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Stromverbrauch der  Kopierer </a:t>
            </a:r>
            <a:r>
              <a:rPr lang="de-DE" b="1" dirty="0" smtClean="0">
                <a:solidFill>
                  <a:srgbClr val="000000"/>
                </a:solidFill>
              </a:rPr>
              <a:t>senken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Ressourcen (Papier und Toner) </a:t>
            </a:r>
            <a:r>
              <a:rPr lang="de-DE" b="1" dirty="0" smtClean="0">
                <a:solidFill>
                  <a:srgbClr val="000000"/>
                </a:solidFill>
              </a:rPr>
              <a:t>sparen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Papier- und Stromverbrauch nachhaltig senken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Die verbrauchten Papiermengen und das Einsparpotenzial werden bei einem Pressetermin durch eine anschauliche Aktion sichtbar gemacht.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Öffentlichkeitsarbeit:  </a:t>
            </a:r>
            <a:r>
              <a:rPr lang="de-DE" b="1" dirty="0" smtClean="0">
                <a:solidFill>
                  <a:srgbClr val="000000"/>
                </a:solidFill>
              </a:rPr>
              <a:t>Die </a:t>
            </a:r>
            <a:r>
              <a:rPr lang="de-DE" b="1" dirty="0">
                <a:solidFill>
                  <a:srgbClr val="000000"/>
                </a:solidFill>
              </a:rPr>
              <a:t>Schulen zeigen, was möglich ist.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altLang="de-DE" dirty="0" smtClean="0"/>
          </a:p>
          <a:p>
            <a:pPr lvl="1">
              <a:buClr>
                <a:srgbClr val="FF0000"/>
              </a:buClr>
            </a:pPr>
            <a:r>
              <a:rPr lang="de-DE" dirty="0" smtClean="0">
                <a:cs typeface="Arial" panose="020B0604020202020204" pitchFamily="34" charset="0"/>
              </a:rPr>
              <a:t/>
            </a:r>
            <a:br>
              <a:rPr lang="de-DE" dirty="0" smtClean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Energieeinsparprojekt Bargteheide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Schul-Gemeinschaftsprojekt „Kopierfreie Tage“ 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40455" y="4149080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An </a:t>
            </a:r>
            <a:r>
              <a:rPr lang="de-DE" b="1" dirty="0"/>
              <a:t>einem Tag in Bargteheide</a:t>
            </a:r>
            <a:r>
              <a:rPr lang="de-DE" b="1" dirty="0" smtClean="0"/>
              <a:t>: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Pro </a:t>
            </a:r>
            <a:r>
              <a:rPr lang="de-DE" dirty="0"/>
              <a:t>Schüler/in werden ca. 4,2 Blatt pro Schultag verbraucht. </a:t>
            </a:r>
            <a:r>
              <a:rPr lang="de-DE" sz="1400" dirty="0" smtClean="0"/>
              <a:t>*)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/>
              <a:t>4.060 Schüler/innen in 7 Bargteheider Schulen verbrauchen </a:t>
            </a:r>
            <a:r>
              <a:rPr lang="de-DE" dirty="0" smtClean="0"/>
              <a:t>demnach rund </a:t>
            </a:r>
            <a:r>
              <a:rPr lang="de-DE" dirty="0"/>
              <a:t>17.000 Blatt, entsprechend </a:t>
            </a:r>
            <a:r>
              <a:rPr lang="de-DE" b="1" dirty="0"/>
              <a:t>34 Pakete Papier je 500 Blatt pro Schultag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1400" dirty="0" smtClean="0"/>
              <a:t>*) </a:t>
            </a:r>
            <a:r>
              <a:rPr lang="de-DE" sz="1400" dirty="0"/>
              <a:t>Annahme: 25% Doppelseitige Kopien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altLang="de-DE" dirty="0" smtClean="0"/>
          </a:p>
          <a:p>
            <a:pPr lvl="1">
              <a:buClr>
                <a:srgbClr val="FF0000"/>
              </a:buClr>
            </a:pPr>
            <a:r>
              <a:rPr lang="de-DE" dirty="0" smtClean="0">
                <a:cs typeface="Arial" panose="020B0604020202020204" pitchFamily="34" charset="0"/>
              </a:rPr>
              <a:t/>
            </a:r>
            <a:br>
              <a:rPr lang="de-DE" dirty="0" smtClean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Daten &amp; Fakten Papierherstellung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42201"/>
              </p:ext>
            </p:extLst>
          </p:nvPr>
        </p:nvGraphicFramePr>
        <p:xfrm>
          <a:off x="1193006" y="1484784"/>
          <a:ext cx="6757987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4427121" imgH="1508919" progId="Excel.Sheet.12">
                  <p:embed/>
                </p:oleObj>
              </mc:Choice>
              <mc:Fallback>
                <p:oleObj name="Worksheet" r:id="rId4" imgW="4427121" imgH="1508919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006" y="1484784"/>
                        <a:ext cx="6757987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11560" y="436510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3.396.500 </a:t>
            </a:r>
            <a:r>
              <a:rPr lang="de-DE" b="1" dirty="0"/>
              <a:t>Blatt Papier </a:t>
            </a:r>
            <a:r>
              <a:rPr lang="de-DE" dirty="0"/>
              <a:t>sind als Turm aufeinandergestapelt </a:t>
            </a:r>
          </a:p>
          <a:p>
            <a:r>
              <a:rPr lang="de-DE" dirty="0"/>
              <a:t>etwa </a:t>
            </a:r>
            <a:r>
              <a:rPr lang="de-DE" b="1" dirty="0"/>
              <a:t>340 m hoch</a:t>
            </a:r>
            <a:r>
              <a:rPr lang="de-DE" dirty="0"/>
              <a:t>!  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Zum </a:t>
            </a:r>
            <a:r>
              <a:rPr lang="de-DE" dirty="0"/>
              <a:t>Vergleich: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/>
              <a:t>Höhe Eiffelturm: 300 m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/>
              <a:t>Höhe Elbphilharmonie: 110 m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altLang="de-DE" dirty="0" smtClean="0"/>
          </a:p>
          <a:p>
            <a:pPr lvl="1">
              <a:buClr>
                <a:srgbClr val="FF0000"/>
              </a:buClr>
            </a:pPr>
            <a:r>
              <a:rPr lang="de-DE" dirty="0" smtClean="0">
                <a:cs typeface="Arial" panose="020B0604020202020204" pitchFamily="34" charset="0"/>
              </a:rPr>
              <a:t/>
            </a:r>
            <a:br>
              <a:rPr lang="de-DE" dirty="0" smtClean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Daten &amp; Fakten: Jährlicher Papierverbrauch </a:t>
            </a:r>
            <a:r>
              <a:rPr lang="de-DE" sz="2000" b="1" dirty="0" smtClean="0">
                <a:solidFill>
                  <a:srgbClr val="FF0000"/>
                </a:solidFill>
              </a:rPr>
              <a:t>an sieben </a:t>
            </a:r>
            <a:r>
              <a:rPr lang="de-DE" sz="2000" b="1" dirty="0">
                <a:solidFill>
                  <a:srgbClr val="FF0000"/>
                </a:solidFill>
              </a:rPr>
              <a:t>Schulen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43756"/>
              </p:ext>
            </p:extLst>
          </p:nvPr>
        </p:nvGraphicFramePr>
        <p:xfrm>
          <a:off x="1170307" y="1370374"/>
          <a:ext cx="6861175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rbeitsblatt" r:id="rId4" imgW="4419521" imgH="1867120" progId="Excel.Sheet.12">
                  <p:embed/>
                </p:oleObj>
              </mc:Choice>
              <mc:Fallback>
                <p:oleObj name="Arbeitsblatt" r:id="rId4" imgW="4419521" imgH="1867120" progId="Excel.Shee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307" y="1370374"/>
                        <a:ext cx="6861175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AAC73B6-9D9F-4403-88D1-8F51C3C2D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685" y="5037445"/>
            <a:ext cx="163211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81AC57E-CF8C-4D5E-BD0F-56ED83803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052" y="5037445"/>
            <a:ext cx="16206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Daten </a:t>
            </a:r>
            <a:r>
              <a:rPr lang="de-DE" sz="2000" b="1" dirty="0">
                <a:solidFill>
                  <a:srgbClr val="FF0000"/>
                </a:solidFill>
              </a:rPr>
              <a:t>&amp; Fakten: Energieverbrauch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45294" y="414908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Die </a:t>
            </a:r>
            <a:r>
              <a:rPr lang="de-DE" b="1" dirty="0"/>
              <a:t>Energie aus einer kWh betreibt eine Waschmaschine bei einem 60°C-Waschgang </a:t>
            </a:r>
            <a:r>
              <a:rPr lang="de-DE" b="1" dirty="0" smtClean="0"/>
              <a:t>oder</a:t>
            </a:r>
            <a:r>
              <a:rPr lang="de-DE" b="1" dirty="0"/>
              <a:t> eine Energiesparlampe bis zu 90 Stunden.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/>
              <a:t>Der Energieverbrauch für die Kopierer </a:t>
            </a:r>
            <a:r>
              <a:rPr lang="de-DE" b="1" dirty="0" smtClean="0"/>
              <a:t>entspricht 10.650 </a:t>
            </a:r>
            <a:r>
              <a:rPr lang="de-DE" b="1" dirty="0"/>
              <a:t>Waschgängen </a:t>
            </a:r>
            <a:r>
              <a:rPr lang="de-DE" b="1" dirty="0" smtClean="0"/>
              <a:t>oder 960.000 </a:t>
            </a:r>
            <a:r>
              <a:rPr lang="de-DE" b="1" dirty="0"/>
              <a:t>Stunden Brenndauer einer Energiesparlampe </a:t>
            </a:r>
            <a:r>
              <a:rPr lang="de-DE" sz="1400" dirty="0" smtClean="0"/>
              <a:t>(</a:t>
            </a:r>
            <a:r>
              <a:rPr lang="de-DE" sz="1400" dirty="0"/>
              <a:t>Quelle: </a:t>
            </a:r>
            <a:r>
              <a:rPr lang="de-DE" sz="1400" dirty="0" smtClean="0"/>
              <a:t>energieheld.de</a:t>
            </a:r>
            <a:r>
              <a:rPr lang="de-DE" sz="1400" dirty="0"/>
              <a:t>)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1AE225CF-D6D2-48B7-9983-A10C88D27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10" y="4698760"/>
            <a:ext cx="918988" cy="14703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7C9A5967-0430-4C93-B45D-16CDE8C08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16" y="5339847"/>
            <a:ext cx="829294" cy="829294"/>
          </a:xfrm>
          <a:prstGeom prst="rect">
            <a:avLst/>
          </a:prstGeom>
        </p:spPr>
      </p:pic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94963"/>
              </p:ext>
            </p:extLst>
          </p:nvPr>
        </p:nvGraphicFramePr>
        <p:xfrm>
          <a:off x="1227138" y="1557338"/>
          <a:ext cx="668972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rbeitsblatt" r:id="rId6" imgW="4419521" imgH="1683976" progId="Excel.Sheet.12">
                  <p:embed/>
                </p:oleObj>
              </mc:Choice>
              <mc:Fallback>
                <p:oleObj name="Arbeitsblatt" r:id="rId6" imgW="4419521" imgH="1683976" progId="Excel.Sheet.12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557338"/>
                        <a:ext cx="6689725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4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Daten </a:t>
            </a:r>
            <a:r>
              <a:rPr lang="de-DE" sz="2000" b="1" dirty="0">
                <a:solidFill>
                  <a:srgbClr val="FF0000"/>
                </a:solidFill>
              </a:rPr>
              <a:t>&amp; Fakten Holzverbrauch 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4149080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Ein </a:t>
            </a:r>
            <a:r>
              <a:rPr lang="de-DE" b="1" dirty="0"/>
              <a:t>Fichten-Stamm mit 1 m Durchmesser und 4 m Länge </a:t>
            </a:r>
            <a:r>
              <a:rPr lang="de-DE" b="1" dirty="0" smtClean="0"/>
              <a:t>wiegt </a:t>
            </a:r>
            <a:r>
              <a:rPr lang="de-DE" b="1" dirty="0"/>
              <a:t>etwa 2.200 </a:t>
            </a:r>
            <a:r>
              <a:rPr lang="de-DE" b="1" dirty="0" smtClean="0"/>
              <a:t>kg.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Für </a:t>
            </a:r>
            <a:r>
              <a:rPr lang="de-DE" b="1" dirty="0"/>
              <a:t>den Papierverbrauch werden </a:t>
            </a:r>
            <a:r>
              <a:rPr lang="de-DE" b="1" dirty="0" smtClean="0"/>
              <a:t>ca</a:t>
            </a:r>
            <a:r>
              <a:rPr lang="de-DE" b="1" dirty="0"/>
              <a:t>. 8 große Fichtenstämme pro Jahr </a:t>
            </a:r>
            <a:r>
              <a:rPr lang="de-DE" b="1" dirty="0" smtClean="0"/>
              <a:t>benötigt</a:t>
            </a:r>
            <a:r>
              <a:rPr lang="de-DE" dirty="0"/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 smtClean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9BE3C7F-951F-44C7-82FF-2A763181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149080"/>
            <a:ext cx="1259601" cy="188940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E114B10D-1B97-4EE0-9DF2-634D41C7D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149080"/>
            <a:ext cx="1259601" cy="18894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EF9CA18-DE56-444E-AB72-71D2907CA8D4}"/>
              </a:ext>
            </a:extLst>
          </p:cNvPr>
          <p:cNvSpPr txBox="1"/>
          <p:nvPr/>
        </p:nvSpPr>
        <p:spPr>
          <a:xfrm>
            <a:off x="6312599" y="6045514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" dirty="0">
                <a:latin typeface="Arial" panose="020B0604020202020204" pitchFamily="34" charset="0"/>
              </a:rPr>
              <a:t>Bild: </a:t>
            </a:r>
            <a:r>
              <a:rPr lang="de-DE" altLang="de-DE" sz="400" dirty="0">
                <a:latin typeface="Arial" panose="020B0604020202020204" pitchFamily="34" charset="0"/>
                <a:hlinkClick r:id="rId5"/>
              </a:rPr>
              <a:t>Martin Kraft (photo.martinkraft.com)</a:t>
            </a:r>
            <a:r>
              <a:rPr lang="de-DE" altLang="de-DE" sz="400" dirty="0">
                <a:latin typeface="Arial" panose="020B0604020202020204" pitchFamily="34" charset="0"/>
              </a:rPr>
              <a:t>, Lizenz: </a:t>
            </a:r>
            <a:r>
              <a:rPr lang="de-DE" altLang="de-DE" sz="400" dirty="0">
                <a:latin typeface="Arial" panose="020B0604020202020204" pitchFamily="34" charset="0"/>
                <a:hlinkClick r:id="rId6"/>
              </a:rPr>
              <a:t>CC BY-SA 3.0</a:t>
            </a:r>
            <a:r>
              <a:rPr lang="de-DE" altLang="de-DE" sz="400" dirty="0">
                <a:latin typeface="Arial" panose="020B0604020202020204" pitchFamily="34" charset="0"/>
              </a:rPr>
              <a:t>, via </a:t>
            </a:r>
            <a:r>
              <a:rPr lang="de-DE" altLang="de-DE" sz="400" dirty="0">
                <a:latin typeface="Arial" panose="020B0604020202020204" pitchFamily="34" charset="0"/>
                <a:hlinkClick r:id="rId7"/>
              </a:rPr>
              <a:t>Wikimedia Commons</a:t>
            </a:r>
            <a:r>
              <a:rPr lang="de-DE" altLang="de-DE" sz="400" dirty="0">
                <a:latin typeface="Arial" panose="020B0604020202020204" pitchFamily="34" charset="0"/>
              </a:rPr>
              <a:t> </a:t>
            </a:r>
          </a:p>
          <a:p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832831"/>
              </p:ext>
            </p:extLst>
          </p:nvPr>
        </p:nvGraphicFramePr>
        <p:xfrm>
          <a:off x="1258887" y="1484784"/>
          <a:ext cx="6715217" cy="255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9" imgW="4419521" imgH="1683976" progId="Excel.Sheet.12">
                  <p:embed/>
                </p:oleObj>
              </mc:Choice>
              <mc:Fallback>
                <p:oleObj name="Worksheet" r:id="rId9" imgW="4419521" imgH="1683976" progId="Excel.Shee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7" y="1484784"/>
                        <a:ext cx="6715217" cy="2558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FA6FBDB-A573-4869-92ED-FDEB1C29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4869160"/>
            <a:ext cx="1333111" cy="1333111"/>
          </a:xfrm>
          <a:prstGeom prst="rect">
            <a:avLst/>
          </a:prstGeom>
        </p:spPr>
      </p:pic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Daten &amp; Fakten Wasserverbrauch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458112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Eine </a:t>
            </a:r>
            <a:r>
              <a:rPr lang="de-DE" b="1" dirty="0"/>
              <a:t>Badewanne fasst 150 </a:t>
            </a:r>
            <a:r>
              <a:rPr lang="de-DE" b="1" dirty="0" smtClean="0"/>
              <a:t>Liter.</a:t>
            </a:r>
          </a:p>
          <a:p>
            <a:pPr>
              <a:buClr>
                <a:srgbClr val="FF0000"/>
              </a:buClr>
            </a:pPr>
            <a:endParaRPr lang="de-DE" b="1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Es </a:t>
            </a:r>
            <a:r>
              <a:rPr lang="de-DE" b="1" dirty="0"/>
              <a:t>werden 2.314 Badewannenfüllungen </a:t>
            </a:r>
            <a:r>
              <a:rPr lang="de-DE" b="1" dirty="0" smtClean="0"/>
              <a:t>für </a:t>
            </a:r>
            <a:r>
              <a:rPr lang="de-DE" b="1" dirty="0"/>
              <a:t>den Papierverbrauch der </a:t>
            </a:r>
            <a:r>
              <a:rPr lang="de-DE" b="1" dirty="0" smtClean="0"/>
              <a:t>sieben </a:t>
            </a:r>
            <a:r>
              <a:rPr lang="de-DE" b="1" dirty="0"/>
              <a:t>Schulen in einem Jahr </a:t>
            </a:r>
            <a:r>
              <a:rPr lang="de-DE" b="1" dirty="0" smtClean="0"/>
              <a:t>benötigt.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50652"/>
              </p:ext>
            </p:extLst>
          </p:nvPr>
        </p:nvGraphicFramePr>
        <p:xfrm>
          <a:off x="683568" y="1592263"/>
          <a:ext cx="7474595" cy="284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5" imgW="4419521" imgH="1683976" progId="Excel.Sheet.12">
                  <p:embed/>
                </p:oleObj>
              </mc:Choice>
              <mc:Fallback>
                <p:oleObj name="Worksheet" r:id="rId5" imgW="4419521" imgH="1683976" progId="Excel.Sheet.12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92263"/>
                        <a:ext cx="7474595" cy="2848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4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83568" y="90872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11560" y="40466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Kopierfreie Tage</a:t>
            </a:r>
            <a: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de-DE" sz="7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de-DE" sz="7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Daten &amp; Fakten CO</a:t>
            </a:r>
            <a:r>
              <a:rPr lang="de-DE" sz="2000" b="1" baseline="-25000" dirty="0">
                <a:solidFill>
                  <a:srgbClr val="FF0000"/>
                </a:solidFill>
              </a:rPr>
              <a:t>2</a:t>
            </a:r>
            <a:r>
              <a:rPr lang="de-DE" sz="2000" b="1" dirty="0">
                <a:solidFill>
                  <a:srgbClr val="FF0000"/>
                </a:solidFill>
              </a:rPr>
              <a:t>-Emission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45811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Ein </a:t>
            </a:r>
            <a:r>
              <a:rPr lang="de-DE" b="1" dirty="0"/>
              <a:t>Mittelklassewagen (Benzin) verursacht </a:t>
            </a:r>
            <a:r>
              <a:rPr lang="de-DE" b="1" dirty="0" smtClean="0"/>
              <a:t>ca</a:t>
            </a:r>
            <a:r>
              <a:rPr lang="de-DE" b="1" dirty="0"/>
              <a:t>. 20 kg CO</a:t>
            </a:r>
            <a:r>
              <a:rPr lang="de-DE" b="1" baseline="-25000" dirty="0"/>
              <a:t>2</a:t>
            </a:r>
            <a:r>
              <a:rPr lang="de-DE" b="1" dirty="0"/>
              <a:t>-Ausstoß pro 100 </a:t>
            </a:r>
            <a:r>
              <a:rPr lang="de-DE" b="1" dirty="0" smtClean="0"/>
              <a:t>km.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b="1" dirty="0" smtClean="0"/>
              <a:t>Die </a:t>
            </a:r>
            <a:r>
              <a:rPr lang="de-DE" b="1" dirty="0"/>
              <a:t>CO</a:t>
            </a:r>
            <a:r>
              <a:rPr lang="de-DE" b="1" baseline="-25000" dirty="0"/>
              <a:t>2</a:t>
            </a:r>
            <a:r>
              <a:rPr lang="de-DE" b="1" dirty="0"/>
              <a:t>-Emission durch ca. 107.000 gefahrene km entspricht dem  </a:t>
            </a:r>
            <a:r>
              <a:rPr lang="de-DE" b="1" dirty="0" smtClean="0"/>
              <a:t>Papierverbrauch </a:t>
            </a:r>
            <a:r>
              <a:rPr lang="de-DE" b="1" dirty="0"/>
              <a:t>der </a:t>
            </a:r>
            <a:r>
              <a:rPr lang="de-DE" b="1" dirty="0" smtClean="0"/>
              <a:t>sieben </a:t>
            </a:r>
            <a:r>
              <a:rPr lang="de-DE" b="1" dirty="0"/>
              <a:t>Schulen in einem Jahr.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44662"/>
              </p:ext>
            </p:extLst>
          </p:nvPr>
        </p:nvGraphicFramePr>
        <p:xfrm>
          <a:off x="1231900" y="1628775"/>
          <a:ext cx="6619875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Arbeitsblatt" r:id="rId4" imgW="4305395" imgH="1733645" progId="Excel.Sheet.12">
                  <p:embed/>
                </p:oleObj>
              </mc:Choice>
              <mc:Fallback>
                <p:oleObj name="Arbeitsblatt" r:id="rId4" imgW="4305395" imgH="1733645" progId="Excel.Shee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628775"/>
                        <a:ext cx="6619875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4C015866-8AD3-4AA6-8ED4-8C91C1BE3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3" y="5119888"/>
            <a:ext cx="1585901" cy="10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Bildschirmpräsentation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Larissa</vt:lpstr>
      <vt:lpstr>Worksheet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ITV Stormarn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Cornelia Kostyra</dc:creator>
  <cp:lastModifiedBy>Lenz, Ulrike</cp:lastModifiedBy>
  <cp:revision>18</cp:revision>
  <cp:lastPrinted>2018-11-20T09:48:18Z</cp:lastPrinted>
  <dcterms:created xsi:type="dcterms:W3CDTF">2018-11-20T07:09:10Z</dcterms:created>
  <dcterms:modified xsi:type="dcterms:W3CDTF">2019-01-29T09:31:22Z</dcterms:modified>
</cp:coreProperties>
</file>